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Caveat"/>
      <p:regular r:id="rId26"/>
      <p:bold r:id="rId27"/>
    </p:embeddedFont>
    <p:embeddedFont>
      <p:font typeface="Source Code Pro"/>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veat-regular.fntdata"/><Relationship Id="rId25" Type="http://schemas.openxmlformats.org/officeDocument/2006/relationships/font" Target="fonts/Roboto-boldItalic.fntdata"/><Relationship Id="rId28" Type="http://schemas.openxmlformats.org/officeDocument/2006/relationships/font" Target="fonts/SourceCodePro-regular.fntdata"/><Relationship Id="rId27" Type="http://schemas.openxmlformats.org/officeDocument/2006/relationships/font" Target="fonts/Cave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d2d1a9e60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d2d1a9e6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d2d1a9e6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d2d1a9e6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d2d1a9e60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d2d1a9e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d2d1a9e60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d2d1a9e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2d1a9e60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2d1a9e6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80d1f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80d1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d2d1a9e60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d2d1a9e6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22.jpg"/><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3.jpg"/><Relationship Id="rId5" Type="http://schemas.openxmlformats.org/officeDocument/2006/relationships/image" Target="../media/image21.jpg"/><Relationship Id="rId6" Type="http://schemas.openxmlformats.org/officeDocument/2006/relationships/image" Target="../media/image14.jpg"/><Relationship Id="rId7"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a:latin typeface="Roboto"/>
                <a:ea typeface="Roboto"/>
                <a:cs typeface="Roboto"/>
                <a:sym typeface="Roboto"/>
              </a:rPr>
              <a:t>OMEDI NLP</a:t>
            </a:r>
            <a:endParaRPr>
              <a:latin typeface="Roboto"/>
              <a:ea typeface="Roboto"/>
              <a:cs typeface="Roboto"/>
              <a:sym typeface="Roboto"/>
            </a:endParaRPr>
          </a:p>
          <a:p>
            <a:pPr indent="0" lvl="0" marL="0" rtl="0" algn="ctr">
              <a:spcBef>
                <a:spcPts val="0"/>
              </a:spcBef>
              <a:spcAft>
                <a:spcPts val="0"/>
              </a:spcAft>
              <a:buNone/>
            </a:pPr>
            <a:r>
              <a:rPr lang="tr">
                <a:latin typeface="Roboto"/>
                <a:ea typeface="Roboto"/>
                <a:cs typeface="Roboto"/>
                <a:sym typeface="Roboto"/>
              </a:rPr>
              <a:t> Voice Assistant</a:t>
            </a:r>
            <a:endParaRPr>
              <a:latin typeface="Roboto"/>
              <a:ea typeface="Roboto"/>
              <a:cs typeface="Roboto"/>
              <a:sym typeface="Roboto"/>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latin typeface="Arial"/>
                <a:ea typeface="Arial"/>
                <a:cs typeface="Arial"/>
                <a:sym typeface="Arial"/>
              </a:rPr>
              <a:t>Morphological Based Voice Assistant</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2"/>
          <p:cNvSpPr txBox="1"/>
          <p:nvPr>
            <p:ph type="title"/>
          </p:nvPr>
        </p:nvSpPr>
        <p:spPr>
          <a:xfrm>
            <a:off x="1058600" y="1139875"/>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tr" sz="6000">
                <a:solidFill>
                  <a:srgbClr val="6D9EEB"/>
                </a:solidFill>
                <a:latin typeface="Caveat"/>
                <a:ea typeface="Caveat"/>
                <a:cs typeface="Caveat"/>
                <a:sym typeface="Caveat"/>
              </a:rPr>
              <a:t>Chat Management </a:t>
            </a:r>
            <a:endParaRPr b="1" sz="6000">
              <a:solidFill>
                <a:srgbClr val="6D9EEB"/>
              </a:solidFill>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142075" y="1648175"/>
            <a:ext cx="4234200" cy="24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900">
                <a:solidFill>
                  <a:srgbClr val="FFFFFF"/>
                </a:solidFill>
              </a:rPr>
              <a:t>With this part of chat management. User will administrate user panel.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Log in and Log out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Search for user preferences</a:t>
            </a:r>
            <a:endParaRPr b="1" sz="1900">
              <a:solidFill>
                <a:srgbClr val="FFFFFF"/>
              </a:solidFill>
            </a:endParaRPr>
          </a:p>
        </p:txBody>
      </p:sp>
      <p:pic>
        <p:nvPicPr>
          <p:cNvPr id="142" name="Google Shape;142;p24"/>
          <p:cNvPicPr preferRelativeResize="0"/>
          <p:nvPr/>
        </p:nvPicPr>
        <p:blipFill>
          <a:blip r:embed="rId3">
            <a:alphaModFix/>
          </a:blip>
          <a:stretch>
            <a:fillRect/>
          </a:stretch>
        </p:blipFill>
        <p:spPr>
          <a:xfrm>
            <a:off x="5310125" y="223450"/>
            <a:ext cx="1607460"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nvSpPr>
        <p:spPr>
          <a:xfrm>
            <a:off x="142075" y="1648175"/>
            <a:ext cx="4234200" cy="24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900">
                <a:solidFill>
                  <a:srgbClr val="FFFFFF"/>
                </a:solidFill>
              </a:rPr>
              <a:t>With this part of chat management. User will see and control contacts.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Contact list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Recently talks</a:t>
            </a:r>
            <a:endParaRPr b="1" sz="1900">
              <a:solidFill>
                <a:srgbClr val="FFFFFF"/>
              </a:solidFill>
            </a:endParaRPr>
          </a:p>
        </p:txBody>
      </p:sp>
      <p:pic>
        <p:nvPicPr>
          <p:cNvPr id="148" name="Google Shape;148;p25"/>
          <p:cNvPicPr preferRelativeResize="0"/>
          <p:nvPr/>
        </p:nvPicPr>
        <p:blipFill>
          <a:blip r:embed="rId3">
            <a:alphaModFix/>
          </a:blip>
          <a:stretch>
            <a:fillRect/>
          </a:stretch>
        </p:blipFill>
        <p:spPr>
          <a:xfrm>
            <a:off x="5736400" y="152400"/>
            <a:ext cx="2974611"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142075" y="1648175"/>
            <a:ext cx="4234200" cy="24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900">
                <a:solidFill>
                  <a:srgbClr val="FFFFFF"/>
                </a:solidFill>
              </a:rPr>
              <a:t>With this part </a:t>
            </a:r>
            <a:r>
              <a:rPr b="1" lang="tr" sz="1900">
                <a:solidFill>
                  <a:srgbClr val="FFFFFF"/>
                </a:solidFill>
              </a:rPr>
              <a:t>of chat management. User will talk with contacts.</a:t>
            </a:r>
            <a:r>
              <a:rPr b="1" lang="tr" sz="1900">
                <a:solidFill>
                  <a:srgbClr val="FFFFFF"/>
                </a:solidFill>
              </a:rPr>
              <a:t>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Sending few type of messages </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Call</a:t>
            </a:r>
            <a:endParaRPr b="1" sz="1900">
              <a:solidFill>
                <a:srgbClr val="FFFFFF"/>
              </a:solidFill>
            </a:endParaRPr>
          </a:p>
          <a:p>
            <a:pPr indent="-349250" lvl="0" marL="457200" rtl="0" algn="l">
              <a:spcBef>
                <a:spcPts val="0"/>
              </a:spcBef>
              <a:spcAft>
                <a:spcPts val="0"/>
              </a:spcAft>
              <a:buClr>
                <a:srgbClr val="FFFFFF"/>
              </a:buClr>
              <a:buSzPts val="1900"/>
              <a:buChar char="●"/>
            </a:pPr>
            <a:r>
              <a:rPr b="1" lang="tr" sz="1900">
                <a:solidFill>
                  <a:srgbClr val="FFFFFF"/>
                </a:solidFill>
              </a:rPr>
              <a:t>Displaying chat screen</a:t>
            </a:r>
            <a:endParaRPr b="1" sz="1900">
              <a:solidFill>
                <a:srgbClr val="FFFFFF"/>
              </a:solidFill>
            </a:endParaRPr>
          </a:p>
        </p:txBody>
      </p:sp>
      <p:pic>
        <p:nvPicPr>
          <p:cNvPr id="154" name="Google Shape;154;p26"/>
          <p:cNvPicPr preferRelativeResize="0"/>
          <p:nvPr/>
        </p:nvPicPr>
        <p:blipFill>
          <a:blip r:embed="rId3">
            <a:alphaModFix/>
          </a:blip>
          <a:stretch>
            <a:fillRect/>
          </a:stretch>
        </p:blipFill>
        <p:spPr>
          <a:xfrm>
            <a:off x="4440850" y="19050"/>
            <a:ext cx="4610100" cy="510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Mimari şemalar üzerinde bir açıölçerin yakından görünümü" id="159" name="Google Shape;159;p27"/>
          <p:cNvPicPr preferRelativeResize="0"/>
          <p:nvPr/>
        </p:nvPicPr>
        <p:blipFill rotWithShape="1">
          <a:blip r:embed="rId3">
            <a:alphaModFix/>
          </a:blip>
          <a:srcRect b="3852" l="11076" r="29814" t="3769"/>
          <a:stretch/>
        </p:blipFill>
        <p:spPr>
          <a:xfrm>
            <a:off x="433450" y="434175"/>
            <a:ext cx="4090926" cy="4261649"/>
          </a:xfrm>
          <a:prstGeom prst="rect">
            <a:avLst/>
          </a:prstGeom>
          <a:noFill/>
          <a:ln>
            <a:noFill/>
          </a:ln>
        </p:spPr>
      </p:pic>
      <p:pic>
        <p:nvPicPr>
          <p:cNvPr descr="Bir kafede, deftere bir şeyler yazan ellerin yandan görünümü" id="160" name="Google Shape;160;p27"/>
          <p:cNvPicPr preferRelativeResize="0"/>
          <p:nvPr/>
        </p:nvPicPr>
        <p:blipFill rotWithShape="1">
          <a:blip r:embed="rId4">
            <a:alphaModFix/>
          </a:blip>
          <a:srcRect b="26446" l="187" r="53022" t="12064"/>
          <a:stretch/>
        </p:blipFill>
        <p:spPr>
          <a:xfrm>
            <a:off x="4695824" y="434175"/>
            <a:ext cx="1891827" cy="1665901"/>
          </a:xfrm>
          <a:prstGeom prst="rect">
            <a:avLst/>
          </a:prstGeom>
          <a:noFill/>
          <a:ln>
            <a:noFill/>
          </a:ln>
        </p:spPr>
      </p:pic>
      <p:pic>
        <p:nvPicPr>
          <p:cNvPr descr="Daktilo parçalarının yukarıdan görünümü" id="161" name="Google Shape;161;p27"/>
          <p:cNvPicPr preferRelativeResize="0"/>
          <p:nvPr/>
        </p:nvPicPr>
        <p:blipFill rotWithShape="1">
          <a:blip r:embed="rId5">
            <a:alphaModFix/>
          </a:blip>
          <a:srcRect b="15315" l="32807" r="14776" t="15322"/>
          <a:stretch/>
        </p:blipFill>
        <p:spPr>
          <a:xfrm>
            <a:off x="6800775" y="434175"/>
            <a:ext cx="1918200" cy="1665898"/>
          </a:xfrm>
          <a:prstGeom prst="rect">
            <a:avLst/>
          </a:prstGeom>
          <a:noFill/>
          <a:ln>
            <a:noFill/>
          </a:ln>
        </p:spPr>
      </p:pic>
      <p:sp>
        <p:nvSpPr>
          <p:cNvPr id="162" name="Google Shape;162;p27"/>
          <p:cNvSpPr txBox="1"/>
          <p:nvPr/>
        </p:nvSpPr>
        <p:spPr>
          <a:xfrm>
            <a:off x="4788275" y="2244950"/>
            <a:ext cx="3930600" cy="27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400"/>
              <a:t>As shown in UI slide show Voice Assistant app will make some operations for users to make their daily lives more comfortable.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tr" sz="2600">
                <a:latin typeface="Arial"/>
                <a:ea typeface="Arial"/>
                <a:cs typeface="Arial"/>
                <a:sym typeface="Arial"/>
              </a:rPr>
              <a:t>OMEDI NLP Voice Assistant</a:t>
            </a:r>
            <a:endParaRPr sz="2600">
              <a:latin typeface="Arial"/>
              <a:ea typeface="Arial"/>
              <a:cs typeface="Arial"/>
              <a:sym typeface="Arial"/>
            </a:endParaRPr>
          </a:p>
        </p:txBody>
      </p:sp>
      <p:sp>
        <p:nvSpPr>
          <p:cNvPr id="168" name="Google Shape;168;p2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1400">
                <a:latin typeface="Arial"/>
                <a:ea typeface="Arial"/>
                <a:cs typeface="Arial"/>
                <a:sym typeface="Arial"/>
              </a:rPr>
              <a:t>Osman Melih TOLUNAY</a:t>
            </a:r>
            <a:endParaRPr b="1" sz="1400">
              <a:latin typeface="Arial"/>
              <a:ea typeface="Arial"/>
              <a:cs typeface="Arial"/>
              <a:sym typeface="Arial"/>
            </a:endParaRPr>
          </a:p>
          <a:p>
            <a:pPr indent="0" lvl="0" marL="0" rtl="0" algn="l">
              <a:spcBef>
                <a:spcPts val="0"/>
              </a:spcBef>
              <a:spcAft>
                <a:spcPts val="0"/>
              </a:spcAft>
              <a:buNone/>
            </a:pPr>
            <a:r>
              <a:rPr b="1" lang="tr" sz="1400">
                <a:latin typeface="Arial"/>
                <a:ea typeface="Arial"/>
                <a:cs typeface="Arial"/>
                <a:sym typeface="Arial"/>
              </a:rPr>
              <a:t>Dilan KAYA</a:t>
            </a:r>
            <a:endParaRPr b="1" sz="1400">
              <a:latin typeface="Arial"/>
              <a:ea typeface="Arial"/>
              <a:cs typeface="Arial"/>
              <a:sym typeface="Arial"/>
            </a:endParaRPr>
          </a:p>
          <a:p>
            <a:pPr indent="0" lvl="0" marL="0" rtl="0" algn="l">
              <a:spcBef>
                <a:spcPts val="0"/>
              </a:spcBef>
              <a:spcAft>
                <a:spcPts val="0"/>
              </a:spcAft>
              <a:buNone/>
            </a:pPr>
            <a:r>
              <a:rPr b="1" lang="tr" sz="1400">
                <a:latin typeface="Arial"/>
                <a:ea typeface="Arial"/>
                <a:cs typeface="Arial"/>
                <a:sym typeface="Arial"/>
              </a:rPr>
              <a:t>Umut ŞENTÜRK</a:t>
            </a:r>
            <a:endParaRPr b="1" sz="1400">
              <a:latin typeface="Arial"/>
              <a:ea typeface="Arial"/>
              <a:cs typeface="Arial"/>
              <a:sym typeface="Arial"/>
            </a:endParaRPr>
          </a:p>
          <a:p>
            <a:pPr indent="0" lvl="0" marL="0" rtl="0" algn="l">
              <a:spcBef>
                <a:spcPts val="0"/>
              </a:spcBef>
              <a:spcAft>
                <a:spcPts val="0"/>
              </a:spcAft>
              <a:buNone/>
            </a:pPr>
            <a:r>
              <a:rPr b="1" lang="tr" sz="1400">
                <a:latin typeface="Arial"/>
                <a:ea typeface="Arial"/>
                <a:cs typeface="Arial"/>
                <a:sym typeface="Arial"/>
              </a:rPr>
              <a:t>Mustafa KÖRÜKMEZ</a:t>
            </a:r>
            <a:endParaRPr b="1" sz="1400">
              <a:latin typeface="Arial"/>
              <a:ea typeface="Arial"/>
              <a:cs typeface="Arial"/>
              <a:sym typeface="Arial"/>
            </a:endParaRPr>
          </a:p>
        </p:txBody>
      </p:sp>
      <p:pic>
        <p:nvPicPr>
          <p:cNvPr descr="Golden Gate Köprüsü'nün, mavi gökyüzüne doğru aşağıdan çekim görüntüsü" id="169" name="Google Shape;169;p2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tr">
                <a:latin typeface="Roboto"/>
                <a:ea typeface="Roboto"/>
                <a:cs typeface="Roboto"/>
                <a:sym typeface="Roboto"/>
              </a:rPr>
              <a:t>About OMEDI NLP Voice Assistant</a:t>
            </a:r>
            <a:endParaRPr>
              <a:latin typeface="Roboto"/>
              <a:ea typeface="Roboto"/>
              <a:cs typeface="Roboto"/>
              <a:sym typeface="Roboto"/>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tr" sz="2100">
                <a:latin typeface="Arial"/>
                <a:ea typeface="Arial"/>
                <a:cs typeface="Arial"/>
                <a:sym typeface="Arial"/>
              </a:rPr>
              <a:t>This is an application which makes people lives more comfortable and easy. This voice assistant can make some user requirements like search something on the web and talk with a wisdom(Chatbot) and manage some phone and desktop applications. </a:t>
            </a:r>
            <a:endParaRPr sz="21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75" name="Google Shape;75;p15"/>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3000">
                <a:solidFill>
                  <a:schemeClr val="lt1"/>
                </a:solidFill>
                <a:latin typeface="Source Code Pro"/>
                <a:ea typeface="Source Code Pro"/>
                <a:cs typeface="Source Code Pro"/>
                <a:sym typeface="Source Code Pro"/>
              </a:rPr>
              <a:t>Kullanıcı deneyimi</a:t>
            </a:r>
            <a:endParaRPr sz="3000">
              <a:solidFill>
                <a:schemeClr val="lt1"/>
              </a:solidFill>
              <a:latin typeface="Source Code Pro"/>
              <a:ea typeface="Source Code Pro"/>
              <a:cs typeface="Source Code Pro"/>
              <a:sym typeface="Source Code Pro"/>
            </a:endParaRPr>
          </a:p>
        </p:txBody>
      </p:sp>
      <p:sp>
        <p:nvSpPr>
          <p:cNvPr id="76" name="Google Shape;76;p15"/>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800">
                <a:solidFill>
                  <a:schemeClr val="lt1"/>
                </a:solidFill>
                <a:latin typeface="Source Code Pro"/>
                <a:ea typeface="Source Code Pro"/>
                <a:cs typeface="Source Code Pro"/>
                <a:sym typeface="Source Code Pro"/>
              </a:rPr>
              <a:t>Fiziksel Bilişim</a:t>
            </a:r>
            <a:endParaRPr sz="1800">
              <a:solidFill>
                <a:schemeClr val="lt1"/>
              </a:solidFill>
              <a:latin typeface="Source Code Pro"/>
              <a:ea typeface="Source Code Pro"/>
              <a:cs typeface="Source Code Pro"/>
              <a:sym typeface="Source Code Pro"/>
            </a:endParaRPr>
          </a:p>
        </p:txBody>
      </p:sp>
      <p:pic>
        <p:nvPicPr>
          <p:cNvPr id="77" name="Google Shape;77;p15"/>
          <p:cNvPicPr preferRelativeResize="0"/>
          <p:nvPr/>
        </p:nvPicPr>
        <p:blipFill>
          <a:blip r:embed="rId3">
            <a:alphaModFix/>
          </a:blip>
          <a:stretch>
            <a:fillRect/>
          </a:stretch>
        </p:blipFill>
        <p:spPr>
          <a:xfrm>
            <a:off x="0" y="0"/>
            <a:ext cx="9144000" cy="521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t>UI </a:t>
            </a:r>
            <a:r>
              <a:rPr lang="tr">
                <a:latin typeface="Roboto"/>
                <a:ea typeface="Roboto"/>
                <a:cs typeface="Roboto"/>
                <a:sym typeface="Roboto"/>
              </a:rPr>
              <a:t>Design</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tr">
                <a:latin typeface="Roboto"/>
                <a:ea typeface="Roboto"/>
                <a:cs typeface="Roboto"/>
                <a:sym typeface="Roboto"/>
              </a:rPr>
              <a:t>OMEDI Voice Assistant</a:t>
            </a:r>
            <a:endParaRPr>
              <a:latin typeface="Roboto"/>
              <a:ea typeface="Roboto"/>
              <a:cs typeface="Roboto"/>
              <a:sym typeface="Roboto"/>
            </a:endParaRPr>
          </a:p>
        </p:txBody>
      </p:sp>
      <p:sp>
        <p:nvSpPr>
          <p:cNvPr id="88" name="Google Shape;88;p1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tr" sz="1900">
                <a:latin typeface="Arial"/>
                <a:ea typeface="Arial"/>
                <a:cs typeface="Arial"/>
                <a:sym typeface="Arial"/>
              </a:rPr>
              <a:t>In this page user can enter the system and when user enter it as shown for desktop and mobile. Assistant will start to ask some questions to user. </a:t>
            </a:r>
            <a:endParaRPr sz="1900">
              <a:latin typeface="Arial"/>
              <a:ea typeface="Arial"/>
              <a:cs typeface="Arial"/>
              <a:sym typeface="Arial"/>
            </a:endParaRPr>
          </a:p>
        </p:txBody>
      </p:sp>
      <p:pic>
        <p:nvPicPr>
          <p:cNvPr descr="Kapağı açık, Chromebook dizüstü bilgisayar" id="89" name="Google Shape;89;p17"/>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Masaüstü uygulama için basit bir tablo görünümü" id="90" name="Google Shape;90;p17"/>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id="91" name="Google Shape;91;p17"/>
          <p:cNvPicPr preferRelativeResize="0"/>
          <p:nvPr/>
        </p:nvPicPr>
        <p:blipFill>
          <a:blip r:embed="rId5">
            <a:alphaModFix/>
          </a:blip>
          <a:stretch>
            <a:fillRect/>
          </a:stretch>
        </p:blipFill>
        <p:spPr>
          <a:xfrm>
            <a:off x="4131700" y="978250"/>
            <a:ext cx="4142051" cy="2494725"/>
          </a:xfrm>
          <a:prstGeom prst="rect">
            <a:avLst/>
          </a:prstGeom>
          <a:noFill/>
          <a:ln>
            <a:noFill/>
          </a:ln>
        </p:spPr>
      </p:pic>
      <p:pic>
        <p:nvPicPr>
          <p:cNvPr descr="Mobil uygulama için örnek tablo görünümü" id="92" name="Google Shape;92;p17"/>
          <p:cNvPicPr preferRelativeResize="0"/>
          <p:nvPr/>
        </p:nvPicPr>
        <p:blipFill>
          <a:blip r:embed="rId6">
            <a:alphaModFix/>
          </a:blip>
          <a:stretch>
            <a:fillRect/>
          </a:stretch>
        </p:blipFill>
        <p:spPr>
          <a:xfrm>
            <a:off x="7269175" y="1858795"/>
            <a:ext cx="1514675" cy="2692755"/>
          </a:xfrm>
          <a:prstGeom prst="rect">
            <a:avLst/>
          </a:prstGeom>
          <a:noFill/>
          <a:ln>
            <a:noFill/>
          </a:ln>
        </p:spPr>
      </p:pic>
      <p:pic>
        <p:nvPicPr>
          <p:cNvPr id="93" name="Google Shape;93;p17"/>
          <p:cNvPicPr preferRelativeResize="0"/>
          <p:nvPr/>
        </p:nvPicPr>
        <p:blipFill>
          <a:blip r:embed="rId7">
            <a:alphaModFix/>
          </a:blip>
          <a:stretch>
            <a:fillRect/>
          </a:stretch>
        </p:blipFill>
        <p:spPr>
          <a:xfrm>
            <a:off x="7269176" y="1969000"/>
            <a:ext cx="1514675" cy="23687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3343750" y="326800"/>
            <a:ext cx="5800251" cy="4489901"/>
          </a:xfrm>
          <a:prstGeom prst="rect">
            <a:avLst/>
          </a:prstGeom>
          <a:noFill/>
          <a:ln>
            <a:noFill/>
          </a:ln>
        </p:spPr>
      </p:pic>
      <p:sp>
        <p:nvSpPr>
          <p:cNvPr id="99" name="Google Shape;99;p18"/>
          <p:cNvSpPr txBox="1"/>
          <p:nvPr/>
        </p:nvSpPr>
        <p:spPr>
          <a:xfrm>
            <a:off x="142075" y="1648175"/>
            <a:ext cx="2983800" cy="24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1900">
                <a:solidFill>
                  <a:srgbClr val="FFFFFF"/>
                </a:solidFill>
              </a:rPr>
              <a:t>Assistant will ask question user. There are few options like search on the internet, or manage apps</a:t>
            </a:r>
            <a:endParaRPr b="1" sz="19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cxnSp>
        <p:nvCxnSpPr>
          <p:cNvPr id="104" name="Google Shape;104;p19"/>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5" name="Google Shape;105;p19"/>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pic>
        <p:nvPicPr>
          <p:cNvPr id="106" name="Google Shape;106;p19"/>
          <p:cNvPicPr preferRelativeResize="0"/>
          <p:nvPr/>
        </p:nvPicPr>
        <p:blipFill rotWithShape="1">
          <a:blip r:embed="rId3">
            <a:alphaModFix/>
          </a:blip>
          <a:srcRect b="0" l="5414" r="2504" t="0"/>
          <a:stretch/>
        </p:blipFill>
        <p:spPr>
          <a:xfrm>
            <a:off x="4941300" y="400450"/>
            <a:ext cx="3891001" cy="3046575"/>
          </a:xfrm>
          <a:prstGeom prst="rect">
            <a:avLst/>
          </a:prstGeom>
          <a:noFill/>
          <a:ln>
            <a:noFill/>
          </a:ln>
        </p:spPr>
      </p:pic>
      <p:pic>
        <p:nvPicPr>
          <p:cNvPr descr="Ses mikseri düğmesini iten bir elin yandan yakın çekimi" id="107" name="Google Shape;107;p19"/>
          <p:cNvPicPr preferRelativeResize="0"/>
          <p:nvPr/>
        </p:nvPicPr>
        <p:blipFill rotWithShape="1">
          <a:blip r:embed="rId4">
            <a:alphaModFix/>
          </a:blip>
          <a:srcRect b="23255" l="6112" r="0" t="4207"/>
          <a:stretch/>
        </p:blipFill>
        <p:spPr>
          <a:xfrm>
            <a:off x="425023" y="397950"/>
            <a:ext cx="3890968" cy="1998800"/>
          </a:xfrm>
          <a:prstGeom prst="rect">
            <a:avLst/>
          </a:prstGeom>
          <a:noFill/>
          <a:ln>
            <a:noFill/>
          </a:ln>
        </p:spPr>
      </p:pic>
      <p:pic>
        <p:nvPicPr>
          <p:cNvPr descr="Ahşap bir rafta iki eski model fotoğraf makinesi" id="108" name="Google Shape;108;p19"/>
          <p:cNvPicPr preferRelativeResize="0"/>
          <p:nvPr/>
        </p:nvPicPr>
        <p:blipFill rotWithShape="1">
          <a:blip r:embed="rId5">
            <a:alphaModFix/>
          </a:blip>
          <a:srcRect b="14402" l="1512" r="1503" t="22481"/>
          <a:stretch/>
        </p:blipFill>
        <p:spPr>
          <a:xfrm>
            <a:off x="425035" y="2499902"/>
            <a:ext cx="1935230" cy="944610"/>
          </a:xfrm>
          <a:prstGeom prst="rect">
            <a:avLst/>
          </a:prstGeom>
          <a:noFill/>
          <a:ln>
            <a:noFill/>
          </a:ln>
        </p:spPr>
      </p:pic>
      <p:pic>
        <p:nvPicPr>
          <p:cNvPr descr="Düz kırmızı bir zeminde duran, içinde sütlü kahve olan beyaz bir kahve kupasının üstten sanatsal çekimi" id="109" name="Google Shape;109;p19"/>
          <p:cNvPicPr preferRelativeResize="0"/>
          <p:nvPr/>
        </p:nvPicPr>
        <p:blipFill rotWithShape="1">
          <a:blip r:embed="rId6">
            <a:alphaModFix/>
          </a:blip>
          <a:srcRect b="12597" l="8753" r="8745" t="12597"/>
          <a:stretch/>
        </p:blipFill>
        <p:spPr>
          <a:xfrm>
            <a:off x="2464080" y="2499902"/>
            <a:ext cx="1851925" cy="944608"/>
          </a:xfrm>
          <a:prstGeom prst="rect">
            <a:avLst/>
          </a:prstGeom>
          <a:noFill/>
          <a:ln>
            <a:noFill/>
          </a:ln>
        </p:spPr>
      </p:pic>
      <p:sp>
        <p:nvSpPr>
          <p:cNvPr id="110" name="Google Shape;110;p19"/>
          <p:cNvSpPr txBox="1"/>
          <p:nvPr>
            <p:ph idx="4294967295" type="body"/>
          </p:nvPr>
        </p:nvSpPr>
        <p:spPr>
          <a:xfrm>
            <a:off x="3188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tr" sz="2100">
                <a:solidFill>
                  <a:schemeClr val="accent3"/>
                </a:solidFill>
                <a:latin typeface="Roboto"/>
                <a:ea typeface="Roboto"/>
                <a:cs typeface="Roboto"/>
                <a:sym typeface="Roboto"/>
              </a:rPr>
              <a:t>If user wants to search</a:t>
            </a:r>
            <a:endParaRPr b="1" sz="2100">
              <a:solidFill>
                <a:schemeClr val="accent3"/>
              </a:solidFill>
              <a:latin typeface="Roboto"/>
              <a:ea typeface="Roboto"/>
              <a:cs typeface="Roboto"/>
              <a:sym typeface="Roboto"/>
            </a:endParaRPr>
          </a:p>
        </p:txBody>
      </p:sp>
      <p:sp>
        <p:nvSpPr>
          <p:cNvPr id="111" name="Google Shape;111;p19"/>
          <p:cNvSpPr txBox="1"/>
          <p:nvPr>
            <p:ph idx="4294967295" type="body"/>
          </p:nvPr>
        </p:nvSpPr>
        <p:spPr>
          <a:xfrm>
            <a:off x="318844"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tr" sz="1300">
                <a:latin typeface="Arial"/>
                <a:ea typeface="Arial"/>
                <a:cs typeface="Arial"/>
                <a:sym typeface="Arial"/>
              </a:rPr>
              <a:t>If user wants to search something on the internet, program will search for user and it will present pages for user with audio or just pages.</a:t>
            </a:r>
            <a:endParaRPr sz="1300">
              <a:latin typeface="Arial"/>
              <a:ea typeface="Arial"/>
              <a:cs typeface="Arial"/>
              <a:sym typeface="Arial"/>
            </a:endParaRPr>
          </a:p>
        </p:txBody>
      </p:sp>
      <p:pic>
        <p:nvPicPr>
          <p:cNvPr descr="Modern, yuvarlak bilgisayar hoparlörü" id="112" name="Google Shape;112;p19"/>
          <p:cNvPicPr preferRelativeResize="0"/>
          <p:nvPr/>
        </p:nvPicPr>
        <p:blipFill rotWithShape="1">
          <a:blip r:embed="rId7">
            <a:alphaModFix/>
          </a:blip>
          <a:srcRect b="17225" l="8674" r="33304" t="22204"/>
          <a:stretch/>
        </p:blipFill>
        <p:spPr>
          <a:xfrm>
            <a:off x="4941300" y="408675"/>
            <a:ext cx="3891000" cy="3046575"/>
          </a:xfrm>
          <a:prstGeom prst="rect">
            <a:avLst/>
          </a:prstGeom>
          <a:noFill/>
          <a:ln>
            <a:noFill/>
          </a:ln>
        </p:spPr>
      </p:pic>
      <p:sp>
        <p:nvSpPr>
          <p:cNvPr id="113" name="Google Shape;113;p19"/>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tr" sz="2100">
                <a:solidFill>
                  <a:schemeClr val="accent3"/>
                </a:solidFill>
                <a:latin typeface="Roboto"/>
                <a:ea typeface="Roboto"/>
                <a:cs typeface="Roboto"/>
                <a:sym typeface="Roboto"/>
              </a:rPr>
              <a:t>If user wants manage apps</a:t>
            </a:r>
            <a:endParaRPr b="1" sz="2100">
              <a:solidFill>
                <a:schemeClr val="accent3"/>
              </a:solidFill>
              <a:latin typeface="Roboto"/>
              <a:ea typeface="Roboto"/>
              <a:cs typeface="Roboto"/>
              <a:sym typeface="Roboto"/>
            </a:endParaRPr>
          </a:p>
        </p:txBody>
      </p:sp>
      <p:sp>
        <p:nvSpPr>
          <p:cNvPr id="114" name="Google Shape;114;p19"/>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tr" sz="1300">
                <a:latin typeface="Arial"/>
                <a:ea typeface="Arial"/>
                <a:cs typeface="Arial"/>
                <a:sym typeface="Arial"/>
              </a:rPr>
              <a:t>If user wants to manage apps like music player or any application on device it will work.</a:t>
            </a:r>
            <a:endParaRPr sz="13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tr"/>
              <a:t>Examples for searches</a:t>
            </a:r>
            <a:endParaRPr/>
          </a:p>
        </p:txBody>
      </p:sp>
      <p:pic>
        <p:nvPicPr>
          <p:cNvPr id="120" name="Google Shape;120;p20"/>
          <p:cNvPicPr preferRelativeResize="0"/>
          <p:nvPr/>
        </p:nvPicPr>
        <p:blipFill>
          <a:blip r:embed="rId3">
            <a:alphaModFix/>
          </a:blip>
          <a:stretch>
            <a:fillRect/>
          </a:stretch>
        </p:blipFill>
        <p:spPr>
          <a:xfrm>
            <a:off x="4729375" y="2867650"/>
            <a:ext cx="2972748" cy="2117448"/>
          </a:xfrm>
          <a:prstGeom prst="rect">
            <a:avLst/>
          </a:prstGeom>
          <a:noFill/>
          <a:ln>
            <a:noFill/>
          </a:ln>
        </p:spPr>
      </p:pic>
      <p:pic>
        <p:nvPicPr>
          <p:cNvPr id="121" name="Google Shape;121;p20"/>
          <p:cNvPicPr preferRelativeResize="0"/>
          <p:nvPr/>
        </p:nvPicPr>
        <p:blipFill>
          <a:blip r:embed="rId4">
            <a:alphaModFix/>
          </a:blip>
          <a:stretch>
            <a:fillRect/>
          </a:stretch>
        </p:blipFill>
        <p:spPr>
          <a:xfrm>
            <a:off x="4729376" y="71075"/>
            <a:ext cx="4045200" cy="26971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17974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tr" sz="2200"/>
              <a:t>This assistant application will not work as a main window app. It will be always active and when user call it like hey assistant It will work. Also in social media or mail chats OMEDI Voice Assistant will hep user about sending files, voice messages, media messages or call other device owners. </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